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  <p:sldMasterId id="2147483656" r:id="rId2"/>
    <p:sldMasterId id="2147483660" r:id="rId3"/>
  </p:sldMasterIdLst>
  <p:notesMasterIdLst>
    <p:notesMasterId r:id="rId20"/>
  </p:notesMasterIdLst>
  <p:handoutMasterIdLst>
    <p:handoutMasterId r:id="rId21"/>
  </p:handoutMasterIdLst>
  <p:sldIdLst>
    <p:sldId id="257" r:id="rId4"/>
    <p:sldId id="299" r:id="rId5"/>
    <p:sldId id="288" r:id="rId6"/>
    <p:sldId id="292" r:id="rId7"/>
    <p:sldId id="294" r:id="rId8"/>
    <p:sldId id="295" r:id="rId9"/>
    <p:sldId id="296" r:id="rId10"/>
    <p:sldId id="291" r:id="rId11"/>
    <p:sldId id="293" r:id="rId12"/>
    <p:sldId id="284" r:id="rId13"/>
    <p:sldId id="290" r:id="rId14"/>
    <p:sldId id="287" r:id="rId15"/>
    <p:sldId id="302" r:id="rId16"/>
    <p:sldId id="306" r:id="rId17"/>
    <p:sldId id="304" r:id="rId18"/>
    <p:sldId id="308" r:id="rId19"/>
  </p:sldIdLst>
  <p:sldSz cx="12192000" cy="6858000"/>
  <p:notesSz cx="6858000" cy="9144000"/>
  <p:embeddedFontLst>
    <p:embeddedFont>
      <p:font typeface="에스코어 드림 5 Medium" panose="020B0503030302020204" pitchFamily="34" charset="-127"/>
      <p:regular r:id="rId22"/>
    </p:embeddedFont>
    <p:embeddedFont>
      <p:font typeface="에스코어 드림 6 Bold" panose="020B0703030302020204" pitchFamily="34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7283" autoAdjust="0"/>
  </p:normalViewPr>
  <p:slideViewPr>
    <p:cSldViewPr snapToGrid="0">
      <p:cViewPr varScale="1">
        <p:scale>
          <a:sx n="159" d="100"/>
          <a:sy n="159" d="100"/>
        </p:scale>
        <p:origin x="93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-28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롤플레잉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en-US" dirty="0"/>
                      <a:t>40%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1A12-4886-BE5B-ED81FF95924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en-US" dirty="0"/>
                      <a:t>60%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1A12-4886-BE5B-ED81FF9592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12-4886-BE5B-ED81FF95924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전략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en-US"/>
                      <a:t>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1A12-4886-BE5B-ED81FF95924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en-US"/>
                      <a:t>15%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1A12-4886-BE5B-ED81FF9592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A12-4886-BE5B-ED81FF95924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아케이드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en-US"/>
                      <a:t>15%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1A12-4886-BE5B-ED81FF95924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en-US"/>
                      <a:t>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1A12-4886-BE5B-ED81FF9592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12-4886-BE5B-ED81FF95924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보드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en-US"/>
                      <a:t>10%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1A12-4886-BE5B-ED81FF95924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en-US"/>
                      <a:t>10%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1A12-4886-BE5B-ED81FF9592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1A12-4886-BE5B-ED81FF95924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액션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en-US"/>
                      <a:t>10%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1A12-4886-BE5B-ED81FF95924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en-US"/>
                      <a:t>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1A12-4886-BE5B-ED81FF9592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10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1A12-4886-BE5B-ED81FF95924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기타(음악,퍼즐 등)</c:v>
                </c:pt>
              </c:strCache>
            </c:strRef>
          </c:tx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en-US"/>
                      <a:t>20%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1A12-4886-BE5B-ED81FF95924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en-US"/>
                      <a:t>5%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1A12-4886-BE5B-ED81FF9592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20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1A12-4886-BE5B-ED81FF9592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3851648"/>
        <c:axId val="33865728"/>
      </c:barChart>
      <c:catAx>
        <c:axId val="338516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3865728"/>
        <c:crosses val="autoZero"/>
        <c:auto val="1"/>
        <c:lblAlgn val="ctr"/>
        <c:lblOffset val="100"/>
        <c:noMultiLvlLbl val="0"/>
      </c:catAx>
      <c:valAx>
        <c:axId val="3386572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338516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872742832713941"/>
          <c:y val="0.42725480358640494"/>
          <c:w val="0.29127381298857125"/>
          <c:h val="0.44545293684977316"/>
        </c:manualLayout>
      </c:layout>
      <c:overlay val="0"/>
      <c:txPr>
        <a:bodyPr/>
        <a:lstStyle/>
        <a:p>
          <a:pPr>
            <a:defRPr sz="1400"/>
          </a:pPr>
          <a:endParaRPr lang="ko-KR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B2B4-01FC-4A2E-B5BB-95177FDD39A9}" type="datetimeFigureOut">
              <a:rPr lang="ko-KR" altLang="en-US" smtClean="0"/>
              <a:pPr/>
              <a:t>2023-06-02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2554A-2EFD-4A1C-AAA1-AD3D325460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62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23535-CF18-473F-8142-07227A8BCF11}" type="datetimeFigureOut">
              <a:rPr lang="ko-KR" altLang="en-US" smtClean="0"/>
              <a:pPr/>
              <a:t>2023-06-02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CA260-A431-4C7C-BE37-9568EA67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CA260-A431-4C7C-BE37-9568EA670A3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36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2/23</a:t>
            </a:r>
          </a:p>
        </p:txBody>
      </p:sp>
    </p:spTree>
    <p:extLst>
      <p:ext uri="{BB962C8B-B14F-4D97-AF65-F5344CB8AC3E}">
        <p14:creationId xmlns:p14="http://schemas.microsoft.com/office/powerpoint/2010/main" val="41379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2/23</a:t>
            </a:r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bs.ruliweb.com/news/531/read/104966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bs.ruliweb.com/news/531/read/104884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mobileindex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87253" y="4727859"/>
            <a:ext cx="46618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3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  <a:r>
              <a:rPr lang="en-US" altLang="ko-KR" sz="5000" spc="3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5000" spc="3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5000" spc="300" dirty="0" err="1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Cat_Hand</a:t>
            </a:r>
            <a:endParaRPr lang="ko-KR" altLang="en-US" sz="5000" spc="300" dirty="0">
              <a:solidFill>
                <a:srgbClr val="30302A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88054" y="4420224"/>
            <a:ext cx="1752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SBS </a:t>
            </a:r>
            <a:r>
              <a:rPr lang="ko-KR" altLang="en-US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기획부 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</a:t>
            </a:r>
            <a:r>
              <a:rPr lang="ko-KR" altLang="en-US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</a:t>
            </a:r>
            <a:endParaRPr lang="en-US" altLang="ko-KR" sz="1600" b="1" dirty="0">
              <a:ln w="22225">
                <a:noFill/>
              </a:ln>
              <a:solidFill>
                <a:srgbClr val="94C3B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6259" y="508436"/>
            <a:ext cx="655948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spc="3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모바일</a:t>
            </a:r>
            <a:r>
              <a:rPr lang="ko-KR" altLang="en-US" sz="4500" spc="3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시장 조사 </a:t>
            </a:r>
            <a:r>
              <a:rPr lang="en-US" altLang="ko-KR" sz="4500" spc="30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Vol.3</a:t>
            </a:r>
            <a:endParaRPr lang="ko-KR" altLang="en-US" sz="4500" spc="3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02354" y="1701452"/>
            <a:ext cx="3603570" cy="1869460"/>
            <a:chOff x="2969984" y="1735957"/>
            <a:chExt cx="3603570" cy="1869460"/>
          </a:xfrm>
        </p:grpSpPr>
        <p:pic>
          <p:nvPicPr>
            <p:cNvPr id="1026" name="Picture 2" descr="C:\Users\PC\Desktop\게임아카데미\시장조사\1주차\타이틀로고(다운)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9984" y="1753211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70210" y="1735957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73103" y="1804966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7904765" y="1258155"/>
            <a:ext cx="3924126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08,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업데이트로 매출 상승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게임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IP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통한 공모전 진행 중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IP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제작 만화가 누적 판매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30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만부 돌파 </a:t>
            </a:r>
          </a:p>
        </p:txBody>
      </p:sp>
      <p:pic>
        <p:nvPicPr>
          <p:cNvPr id="1029" name="Picture 5" descr="C:\Users\kkm98\Desktop\가마우지\firstblood_bgxRhOzI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159" y="2569700"/>
            <a:ext cx="3657600" cy="120044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3825" y="376454"/>
            <a:ext cx="2553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좀비고등학교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/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클래시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좀비고등학교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56969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621" y="4012209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클래시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6" name="Picture 2" descr="C:\Users\kkm98\Desktop\가마우지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070" y="1258154"/>
            <a:ext cx="3462509" cy="2511988"/>
          </a:xfrm>
          <a:prstGeom prst="rect">
            <a:avLst/>
          </a:prstGeom>
          <a:noFill/>
        </p:spPr>
      </p:pic>
      <p:pic>
        <p:nvPicPr>
          <p:cNvPr id="1030" name="Picture 6" descr="C:\Users\kkm98\Desktop\가마우지\히로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2648" y="1253564"/>
            <a:ext cx="3468370" cy="2516578"/>
          </a:xfrm>
          <a:prstGeom prst="rect">
            <a:avLst/>
          </a:prstGeom>
          <a:noFill/>
        </p:spPr>
      </p:pic>
      <p:pic>
        <p:nvPicPr>
          <p:cNvPr id="1034" name="Picture 10" descr="https://cdn.gamemeca.com/data_center/929/48/2018020713302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0070" y="4530380"/>
            <a:ext cx="3462509" cy="2143375"/>
          </a:xfrm>
          <a:prstGeom prst="rect">
            <a:avLst/>
          </a:prstGeom>
          <a:noFill/>
        </p:spPr>
      </p:pic>
      <p:pic>
        <p:nvPicPr>
          <p:cNvPr id="1035" name="Picture 11" descr="C:\Users\kkm98\Desktop\가마우지\maxresdefaul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2648" y="4531484"/>
            <a:ext cx="3468370" cy="2143959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7924159" y="4531483"/>
            <a:ext cx="3924126" cy="21439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02. 10,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스포츠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한일 친선경기 진행</a:t>
            </a: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02. 25,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ALL-START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한중경기 진행</a:t>
            </a: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26,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대한민국 인기 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크리에이터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함께하는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‘더 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로얄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라이브’ 진행</a:t>
            </a:r>
          </a:p>
        </p:txBody>
      </p:sp>
    </p:spTree>
    <p:extLst>
      <p:ext uri="{BB962C8B-B14F-4D97-AF65-F5344CB8AC3E}">
        <p14:creationId xmlns:p14="http://schemas.microsoft.com/office/powerpoint/2010/main" val="410520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모두의마블 설날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194" y="1084547"/>
            <a:ext cx="5377217" cy="3073112"/>
          </a:xfrm>
          <a:prstGeom prst="rect">
            <a:avLst/>
          </a:prstGeom>
          <a:noFill/>
        </p:spPr>
      </p:pic>
      <p:pic>
        <p:nvPicPr>
          <p:cNvPr id="2052" name="Picture 4" descr="모두의마블 설날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721" y="1084547"/>
            <a:ext cx="5388171" cy="306307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3825" y="376454"/>
            <a:ext cx="2085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모두의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마블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모두의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마블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193" y="4331312"/>
            <a:ext cx="1128669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명절 기간 동안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설맞이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이벤트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진행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명절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동안 온가족이 즐길 수 있는 아케이드 게임으로 많은 이들이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모두의 마블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찾은 것으로 추정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명절 기간 동안 앱스토어에선 매출 </a:t>
            </a:r>
            <a:r>
              <a:rPr lang="en-US" altLang="ko-KR" sz="1600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1600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윈스토어에선</a:t>
            </a:r>
            <a:r>
              <a:rPr lang="ko-KR" altLang="en-US" sz="1600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눈에 띄는 매출 상승세를 보임</a:t>
            </a:r>
            <a:endParaRPr lang="en-US" altLang="ko-KR" sz="1600" u="sng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 스토어에서도 지속적인 매출 상위권을 </a:t>
            </a:r>
            <a:r>
              <a:rPr lang="ko-KR" altLang="en-US" sz="1600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이어감</a:t>
            </a:r>
            <a:endParaRPr lang="en-US" altLang="ko-KR" sz="1600" u="sng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일부터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개시원한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업데이트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진행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특별 캐릭터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카드팩을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28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일까지 무료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·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유료로 지급하는 이벤트를 통해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많은 복귀유저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유치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980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5452" y="383858"/>
            <a:ext cx="2811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소녀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전선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원피스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트레저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크루즈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소녀전선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7171" name="Picture 3" descr="C:\Users\kkm98\Desktop\가마우지\960x4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539" y="1346864"/>
            <a:ext cx="3749160" cy="2338815"/>
          </a:xfrm>
          <a:prstGeom prst="rect">
            <a:avLst/>
          </a:prstGeom>
          <a:noFill/>
        </p:spPr>
      </p:pic>
      <p:pic>
        <p:nvPicPr>
          <p:cNvPr id="7172" name="Picture 4" descr="C:\Users\kkm98\Desktop\가마우지\960x510-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8169" y="1346864"/>
            <a:ext cx="3763459" cy="2338815"/>
          </a:xfrm>
          <a:prstGeom prst="rect">
            <a:avLst/>
          </a:prstGeom>
          <a:noFill/>
        </p:spPr>
      </p:pic>
      <p:pic>
        <p:nvPicPr>
          <p:cNvPr id="2050" name="Picture 2" descr="http://static.inven.co.kr/column/2018/02/19/news/i1659627208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9" y="4618838"/>
            <a:ext cx="3020913" cy="2094500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4696" y="4081972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원피스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트레저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크루즈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6" name="Picture 2" descr="이미지: 사람 1명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58340" y="4618839"/>
            <a:ext cx="4228751" cy="2094499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8237551" y="1346862"/>
            <a:ext cx="3635580" cy="2338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01~03. 07,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정액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 이벤트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시작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14~03.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07,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꽃등축제 이벤트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진행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912698" y="4618839"/>
            <a:ext cx="3848170" cy="2094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14~02. 27,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‘제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난투전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 진행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복귀 유저 및 매출 상승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 변화에 따르면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이벤트 진행 직후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기준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209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위에서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33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위로 상승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현재도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순위 상승세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중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30240" y="3904217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 분석 정리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3572773042"/>
              </p:ext>
            </p:extLst>
          </p:nvPr>
        </p:nvGraphicFramePr>
        <p:xfrm>
          <a:off x="326031" y="1429353"/>
          <a:ext cx="6832758" cy="4555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3081" y="955344"/>
            <a:ext cx="291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주차 게임 장르비율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(2/23)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24563" y="1985215"/>
            <a:ext cx="4564905" cy="263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순위 모두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롤플레잉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최다 장르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인기순위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과금요소가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적고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캐쥬얼한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장르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다수 차지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매출순위는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과금요소가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다수 있고 장기적으로 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즐길 장르가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대부분 차지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토픽 정리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Picture 2" descr="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047" y="1255594"/>
            <a:ext cx="4653885" cy="465388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302962" y="1248987"/>
            <a:ext cx="644776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루리웹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트라이톤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ICT 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유망 기업 ‘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K-Global 300’ 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선정 </a:t>
            </a:r>
            <a:endParaRPr lang="en-US" altLang="ko-KR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2018.03.02 (  </a:t>
            </a:r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http://bbs.ruliweb.com/news/531/read/104966</a:t>
            </a:r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)</a:t>
            </a: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-03.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02,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트라이톤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대표 전홍준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구의재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은 과학기술정보통신부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장관 유영민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주관하는 ‘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ICT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분야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유망 기업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K-Global 300'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선정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됐다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 밝힘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트라이톤은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‘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히어로스카이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‘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에브리타운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스윗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‘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퍼즐삼국’을 비롯 다수의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우수 모바일  게임을 제작 및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퍼블리싱하여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한국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일본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대만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 아시아 시장 뿐          </a:t>
            </a:r>
            <a:endParaRPr lang="en-US" altLang="ko-KR" sz="1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아니라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해외시장에서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서비스해온 점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향후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높은 경쟁력과 성장가능성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높이 평가 받아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‘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2017 K-Global 300’ ICT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유망기업에 선정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트라이톤은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년에도 높은 수준의 우수한 모바일 게임들을 글로벌 시장에 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새롭게 선보이며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경쟁력을 강화해갈 계획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161d9f16d4eaf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093"/>
            <a:ext cx="4730914" cy="419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0240" y="229970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토픽 정리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7147" y="1507665"/>
            <a:ext cx="7634037" cy="4170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루리웹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모바일인덱스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글로벌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게임 투자 위한 매출 추정 서비스 ‘모니터링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앱스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 출시 </a:t>
            </a:r>
            <a:endParaRPr lang="en-US" altLang="ko-KR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2018.02.28 (  </a:t>
            </a:r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/>
              </a:rPr>
              <a:t>http://bbs.ruliweb.com/news/531/read/104884</a:t>
            </a:r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아이지에이웍스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대표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마국성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국내 최대 모바일 앱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인텔리전스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플랫폼 </a:t>
            </a:r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모바일인덱스</a:t>
            </a:r>
            <a:endParaRPr lang="en-US" altLang="ko-KR" sz="1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(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4"/>
              </a:rPr>
              <a:t>www.mobileindex.com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글로벌 모바일 게임 투자에 최적화된 매출 추정 서비스인 </a:t>
            </a:r>
            <a:endParaRPr lang="en-US" altLang="ko-KR" sz="1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‘모니터링 </a:t>
            </a:r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앱스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(Monitoring Apps)’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출시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했다고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28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전함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90488" indent="-90488">
              <a:lnSpc>
                <a:spcPct val="150000"/>
              </a:lnSpc>
              <a:buFontTx/>
              <a:buChar char="-"/>
              <a:tabLst>
                <a:tab pos="180975" algn="l"/>
              </a:tabLst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국내는 물론 일본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미국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중국 등 해외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개국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23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마켓의 구글플레이 및  앱스토어 에 등록된      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  <a:tabLst>
                <a:tab pos="180975" algn="l"/>
              </a:tabLst>
            </a:pP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 게임의 매출 추정치를 제공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 게임사의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글로벌 실적을 더 정확하고 빠르게 제공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매출 등은 분기 보고 등으로 뒤늦게 확인할 수 밖에 없었으나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모니터링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앱스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출시에 따라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게임사들의 글로벌 실적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까지 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실시간으로 모니터링 가능</a:t>
            </a:r>
            <a:endParaRPr lang="en-US" altLang="ko-KR" sz="1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9426" y="2951947"/>
            <a:ext cx="4013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THANK YOU</a:t>
            </a:r>
            <a:endParaRPr lang="ko-KR" altLang="en-US" sz="4800" spc="300" dirty="0">
              <a:ln w="104775" cmpd="tri">
                <a:noFill/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7936" y="3782944"/>
            <a:ext cx="2036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 by Team, </a:t>
            </a:r>
            <a:r>
              <a:rPr lang="en-US" altLang="ko-KR" sz="1100" dirty="0" err="1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Cat_Hand</a:t>
            </a:r>
            <a:endParaRPr lang="en-US" altLang="ko-KR" sz="1100" dirty="0">
              <a:ln w="22225">
                <a:noFill/>
              </a:ln>
              <a:solidFill>
                <a:srgbClr val="94C3BB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Project, Mobile</a:t>
            </a:r>
          </a:p>
        </p:txBody>
      </p:sp>
    </p:spTree>
    <p:extLst>
      <p:ext uri="{BB962C8B-B14F-4D97-AF65-F5344CB8AC3E}">
        <p14:creationId xmlns:p14="http://schemas.microsoft.com/office/powerpoint/2010/main" val="359833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3" name="직사각형 2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29477" y="547632"/>
              <a:ext cx="192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CONTENTS</a:t>
              </a:r>
              <a:endParaRPr lang="ko-KR" altLang="en-US" sz="2800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Project, Mobile</a:t>
            </a:r>
          </a:p>
        </p:txBody>
      </p:sp>
      <p:pic>
        <p:nvPicPr>
          <p:cNvPr id="6" name="Picture 2" descr="C:\Users\PC\Desktop\게임아카데미\시장조사\팀로고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107"/>
          <p:cNvGrpSpPr/>
          <p:nvPr/>
        </p:nvGrpSpPr>
        <p:grpSpPr>
          <a:xfrm>
            <a:off x="3922462" y="1289927"/>
            <a:ext cx="3498155" cy="1338733"/>
            <a:chOff x="325154" y="1843486"/>
            <a:chExt cx="3498155" cy="1338733"/>
          </a:xfrm>
        </p:grpSpPr>
        <p:sp>
          <p:nvSpPr>
            <p:cNvPr id="8" name="TextBox 7"/>
            <p:cNvSpPr txBox="1"/>
            <p:nvPr/>
          </p:nvSpPr>
          <p:spPr>
            <a:xfrm>
              <a:off x="426864" y="2258889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인기 순위 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top20</a:t>
              </a:r>
            </a:p>
            <a:p>
              <a:pPr algn="ctr"/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게임 소개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인기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154" y="1843486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0302A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::  1. </a:t>
              </a:r>
              <a:endParaRPr lang="ko-KR" altLang="en-US" sz="20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2856" y="1843486"/>
              <a:ext cx="2760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인기  분석</a:t>
              </a:r>
            </a:p>
          </p:txBody>
        </p:sp>
      </p:grpSp>
      <p:grpSp>
        <p:nvGrpSpPr>
          <p:cNvPr id="11" name="그룹 119"/>
          <p:cNvGrpSpPr/>
          <p:nvPr/>
        </p:nvGrpSpPr>
        <p:grpSpPr>
          <a:xfrm>
            <a:off x="3922462" y="3258113"/>
            <a:ext cx="3774200" cy="1292662"/>
            <a:chOff x="325154" y="4189728"/>
            <a:chExt cx="3774200" cy="1292662"/>
          </a:xfrm>
        </p:grpSpPr>
        <p:sp>
          <p:nvSpPr>
            <p:cNvPr id="12" name="TextBox 11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매출 순위 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top20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게임 소개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(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매출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3" name="그룹 96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25154" y="3180438"/>
                <a:ext cx="8114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30302A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::  2. </a:t>
                </a:r>
                <a:endParaRPr lang="ko-KR" altLang="en-US" sz="2000" dirty="0">
                  <a:solidFill>
                    <a:srgbClr val="30302A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모바일</a:t>
                </a:r>
                <a:r>
                  <a:rPr lang="ko-KR" altLang="en-US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시장 매출 분석</a:t>
                </a:r>
              </a:p>
            </p:txBody>
          </p:sp>
        </p:grpSp>
      </p:grpSp>
      <p:grpSp>
        <p:nvGrpSpPr>
          <p:cNvPr id="16" name="그룹 19"/>
          <p:cNvGrpSpPr/>
          <p:nvPr/>
        </p:nvGrpSpPr>
        <p:grpSpPr>
          <a:xfrm>
            <a:off x="3916606" y="5124953"/>
            <a:ext cx="3774200" cy="1292662"/>
            <a:chOff x="325154" y="4189728"/>
            <a:chExt cx="3774200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순위 분석 정리</a:t>
              </a:r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주요 토픽</a:t>
              </a:r>
            </a:p>
          </p:txBody>
        </p:sp>
        <p:grpSp>
          <p:nvGrpSpPr>
            <p:cNvPr id="18" name="그룹 23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25154" y="3180438"/>
                <a:ext cx="8114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30302A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::  3. </a:t>
                </a:r>
                <a:endParaRPr lang="ko-KR" altLang="en-US" sz="2000" dirty="0">
                  <a:solidFill>
                    <a:srgbClr val="30302A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격주간 </a:t>
                </a:r>
                <a:r>
                  <a:rPr lang="ko-KR" altLang="en-US" dirty="0" err="1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모바일</a:t>
                </a:r>
                <a:r>
                  <a:rPr lang="ko-KR" altLang="en-US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시장 소식</a:t>
                </a: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2" y="229970"/>
            <a:ext cx="4232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 인기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68010" y="353081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~20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059983"/>
              </p:ext>
            </p:extLst>
          </p:nvPr>
        </p:nvGraphicFramePr>
        <p:xfrm>
          <a:off x="330242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(8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오늘도 환생 차원의 기사단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2015.10.01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21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신규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Dunk Line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2018.02.20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12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(12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라그나로크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포링의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역습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2018.01.29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27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(9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그랜드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체이스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2018.01.29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수집형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50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(13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↓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야생의 땅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듀랑고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2018.01.24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16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758778"/>
              </p:ext>
            </p:extLst>
          </p:nvPr>
        </p:nvGraphicFramePr>
        <p:xfrm>
          <a:off x="6095667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연인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2017.12.19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29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(5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↓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뱅드림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!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걸즈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밴드파티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2018.02.05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음악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64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(5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↓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회사탈출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2017.10.16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신규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메탈슬러그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온라인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2018.01.16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아케이드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26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(22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롤링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스카이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2016.01.21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62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419891" y="1030892"/>
            <a:ext cx="900669" cy="5594639"/>
            <a:chOff x="2131990" y="1030892"/>
            <a:chExt cx="900669" cy="5594639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grpSp>
        <p:nvGrpSpPr>
          <p:cNvPr id="14" name="그룹 13"/>
          <p:cNvGrpSpPr/>
          <p:nvPr/>
        </p:nvGrpSpPr>
        <p:grpSpPr>
          <a:xfrm>
            <a:off x="7178747" y="1030892"/>
            <a:ext cx="900669" cy="5594639"/>
            <a:chOff x="2131990" y="1030892"/>
            <a:chExt cx="900669" cy="5594639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pic>
        <p:nvPicPr>
          <p:cNvPr id="23" name="Picture 2" descr="C:\Users\PC\Desktop\고양이손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356" y="500888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C\Desktop\고양이손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2" y="385808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795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인기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8010" y="35308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1~10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26528"/>
              </p:ext>
            </p:extLst>
          </p:nvPr>
        </p:nvGraphicFramePr>
        <p:xfrm>
          <a:off x="330242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(2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Knife Hit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아케이드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8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(2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Free Fire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2017.10.01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액션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신규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시그널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2018.02.09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2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(365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Hopeless Land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2018.01.29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액션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X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(5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신선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2018.02.05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X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985289"/>
              </p:ext>
            </p:extLst>
          </p:nvPr>
        </p:nvGraphicFramePr>
        <p:xfrm>
          <a:off x="6095667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Pixel Art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2017.10.16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퍼즐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9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(55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프렌즈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마블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2017.12.11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21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신규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메이플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블리츠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2017.11.08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(2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Rider</a:t>
                      </a:r>
                      <a:endParaRPr kumimoji="0" lang="ko-KR" altLang="en-US" sz="13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2017.06.21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아케이드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15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(6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1LINE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2017.05.23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퍼즐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419891" y="1030892"/>
            <a:ext cx="900669" cy="5594639"/>
            <a:chOff x="2131990" y="1030892"/>
            <a:chExt cx="900669" cy="5594639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grpSp>
        <p:nvGrpSpPr>
          <p:cNvPr id="12" name="그룹 11"/>
          <p:cNvGrpSpPr/>
          <p:nvPr/>
        </p:nvGrpSpPr>
        <p:grpSpPr>
          <a:xfrm>
            <a:off x="7178747" y="1030892"/>
            <a:ext cx="900669" cy="5594639"/>
            <a:chOff x="2131990" y="1030892"/>
            <a:chExt cx="900669" cy="5594639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pic>
        <p:nvPicPr>
          <p:cNvPr id="18" name="Picture 2" descr="C:\Users\PC\Desktop\고양이손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549" y="385808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PC\Desktop\고양이손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356" y="267460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PC\Desktop\고양이손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2" y="500888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74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9236" y="376454"/>
            <a:ext cx="4185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메탈슬러그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xx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라그나로크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포링의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역습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메탈슬러그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XX 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56969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621" y="4012209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라그나로크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포링의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역습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13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2" t="12180" r="22837" b="28205"/>
          <a:stretch/>
        </p:blipFill>
        <p:spPr bwMode="auto">
          <a:xfrm>
            <a:off x="312801" y="1287138"/>
            <a:ext cx="3735221" cy="243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3" t="16667" r="22837" b="23718"/>
          <a:stretch/>
        </p:blipFill>
        <p:spPr bwMode="auto">
          <a:xfrm>
            <a:off x="4240529" y="1315713"/>
            <a:ext cx="3735222" cy="241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4" t="12821" r="37187" b="54103"/>
          <a:stretch/>
        </p:blipFill>
        <p:spPr bwMode="auto">
          <a:xfrm>
            <a:off x="330240" y="4476957"/>
            <a:ext cx="3181439" cy="2200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 t="28077" r="44543" b="34000"/>
          <a:stretch/>
        </p:blipFill>
        <p:spPr bwMode="auto">
          <a:xfrm>
            <a:off x="3609307" y="4476956"/>
            <a:ext cx="2486693" cy="2200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241029" y="1315712"/>
            <a:ext cx="3587861" cy="2410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01.16.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출시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런앤건의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전설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메탈슬러그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”의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 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이식판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모바일에 맞춰 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단판식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스테이지 형식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추억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불러와 순위 상승 중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과금 요소가 게임성을 해친다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평가 존재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77951" y="4476957"/>
            <a:ext cx="2922760" cy="2200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출시 임박한 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라그나로크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연계해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01. 29.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런칭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방치형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RPG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장르를 채택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커뮤니케이션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소통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콘텐츠로 표방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7" t="34790" r="44543" b="22051"/>
          <a:stretch/>
        </p:blipFill>
        <p:spPr bwMode="auto">
          <a:xfrm>
            <a:off x="6193630" y="4476955"/>
            <a:ext cx="2486693" cy="2200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35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3825" y="376454"/>
            <a:ext cx="1582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메이플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블리츠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메이플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블리츠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54" name="Picture 6" descr="C:\Users\LG\Desktop\Int23NSxnDRyhHrhyZK1uSx3Nr4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962" y="1409631"/>
            <a:ext cx="5195843" cy="309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LG\Desktop\%B8%DE%C0%CC%C7ú%ED%B8%AE%C3%F7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45" y="4151074"/>
            <a:ext cx="4525887" cy="2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G\Desktop\mug_obj_1491991885570997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36" y="1409631"/>
            <a:ext cx="4526596" cy="258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672962" y="4707172"/>
            <a:ext cx="5558517" cy="196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MMORPG “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메이플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스토리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”의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IP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공성전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기반 카드 수집 게임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메이플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스토리”의 입지로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출시와 동시에 인기 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순위권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진입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속 영웅이 되어 소환을 통해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적의 기지를 파괴하는 것이 플레이 방식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클래시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로얄과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방식 유사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8673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3825" y="383751"/>
            <a:ext cx="3447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프렌즈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마블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/ hopeless land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프렌즈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마블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04217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621" y="3871537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Hopless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Land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078" name="Picture 6" descr="C:\Users\LG\Desktop\Screenshot_20180216-1211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7" y="4240869"/>
            <a:ext cx="3699382" cy="234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4" t="30212" r="22981" b="51795"/>
          <a:stretch/>
        </p:blipFill>
        <p:spPr bwMode="auto">
          <a:xfrm>
            <a:off x="4671597" y="4240868"/>
            <a:ext cx="6114643" cy="113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그림 16" descr="Rl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087" y="1307382"/>
            <a:ext cx="3698678" cy="2343881"/>
          </a:xfrm>
          <a:prstGeom prst="rect">
            <a:avLst/>
          </a:prstGeom>
        </p:spPr>
      </p:pic>
      <p:pic>
        <p:nvPicPr>
          <p:cNvPr id="22" name="그림 21" descr="RLf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4518" y="1307382"/>
            <a:ext cx="3698678" cy="23438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051080" y="1307382"/>
            <a:ext cx="3698678" cy="2343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프렌즈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마블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공식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OST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주이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모모랜드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통해 홍보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02. 23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03. 05,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판 이상 플레이 한 유저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 추첨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캐릭터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쿠션 증정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하는 이벤트 진행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671597" y="5412809"/>
            <a:ext cx="6114644" cy="1171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Free fire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이어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생존형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FPS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표방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게임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 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서바이벌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FPS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중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가장 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고퀄리티로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평가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최근 출시 게임인지라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다수의 오류 존재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939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68010" y="353081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~20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563208"/>
              </p:ext>
            </p:extLst>
          </p:nvPr>
        </p:nvGraphicFramePr>
        <p:xfrm>
          <a:off x="330242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-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엑스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AxE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2017.09.11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16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(6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짐의 강산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2016.08.08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33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(4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로드 모바일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2016.04.27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17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-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프렌즈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마블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2017.12.11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보드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8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(13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↓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붕괴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3rd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2017.10.16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액션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32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796027"/>
              </p:ext>
            </p:extLst>
          </p:nvPr>
        </p:nvGraphicFramePr>
        <p:xfrm>
          <a:off x="6090356" y="871200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(10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피망포커</a:t>
                      </a:r>
                      <a:r>
                        <a:rPr kumimoji="0" lang="en-US" altLang="ko-KR" sz="13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kumimoji="0" lang="ko-KR" altLang="en-US" sz="13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카지노 </a:t>
                      </a:r>
                      <a:r>
                        <a:rPr kumimoji="0" lang="ko-KR" altLang="en-US" sz="1300" b="1" i="0" u="none" strike="noStrike" kern="1200" cap="none" spc="-15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로얄</a:t>
                      </a:r>
                      <a:endParaRPr kumimoji="0" lang="ko-KR" altLang="en-US" sz="1300" b="1" i="0" u="none" strike="noStrike" kern="100" cap="none" spc="-15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2013.08.28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카지노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X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↓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열혈강호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2017.01.10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21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(13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↓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2017.11.26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31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(40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원피스 </a:t>
                      </a:r>
                      <a:r>
                        <a:rPr kumimoji="0" lang="ko-KR" altLang="en-US" sz="1300" b="1" i="0" u="none" strike="noStrike" kern="1200" cap="none" spc="-15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트레저</a:t>
                      </a:r>
                      <a:r>
                        <a:rPr kumimoji="0" lang="ko-KR" altLang="en-US" sz="13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크루즈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2016.05.26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12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서머너즈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워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2014.04.17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15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pic>
        <p:nvPicPr>
          <p:cNvPr id="17" name="Picture 2" descr="C:\Users\PC\Desktop\고양이손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62" y="5053296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419891" y="1030892"/>
            <a:ext cx="900669" cy="5594639"/>
            <a:chOff x="2131990" y="1030892"/>
            <a:chExt cx="900669" cy="5594639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grpSp>
        <p:nvGrpSpPr>
          <p:cNvPr id="31" name="그룹 30"/>
          <p:cNvGrpSpPr/>
          <p:nvPr/>
        </p:nvGrpSpPr>
        <p:grpSpPr>
          <a:xfrm>
            <a:off x="7178747" y="1030892"/>
            <a:ext cx="900669" cy="5594639"/>
            <a:chOff x="2131990" y="1030892"/>
            <a:chExt cx="900669" cy="5594639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0277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016324"/>
              </p:ext>
            </p:extLst>
          </p:nvPr>
        </p:nvGraphicFramePr>
        <p:xfrm>
          <a:off x="330242" y="871200"/>
          <a:ext cx="4410696" cy="5855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-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리니지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출시일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:  </a:t>
                      </a:r>
                      <a:r>
                        <a:rPr lang="en-US" altLang="ko-KR" sz="1200" b="1" kern="1200" dirty="0"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2017.07.05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장르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롤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플레잉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앱 스토어 순위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lt"/>
                        </a:rPr>
                        <a:t>: 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-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리니지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레볼루션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2016.12.13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b="0" kern="1200" dirty="0">
                          <a:solidFill>
                            <a:sysClr val="windowText" lastClr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ysClr val="windowText" lastClr="000000"/>
                          </a:solidFill>
                          <a:effectLst/>
                        </a:rPr>
                        <a:t>모두의 </a:t>
                      </a:r>
                      <a:r>
                        <a:rPr lang="ko-KR" altLang="en-US" sz="1200" b="1" kern="120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마블</a:t>
                      </a:r>
                      <a:r>
                        <a:rPr lang="ko-KR" altLang="en-US" sz="1200" b="1" kern="1200" baseline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ysClr val="windowText" lastClr="000000"/>
                          </a:solidFill>
                          <a:effectLst/>
                        </a:rPr>
                        <a:t>for </a:t>
                      </a:r>
                      <a:r>
                        <a:rPr lang="en-US" altLang="ko-KR" sz="1200" b="1" kern="120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kakao</a:t>
                      </a:r>
                      <a:endParaRPr lang="ko-KR" altLang="ko-KR" sz="900" b="1" kern="1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출시일</a:t>
                      </a:r>
                      <a:r>
                        <a:rPr lang="en-US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: 2013.06.12</a:t>
                      </a:r>
                      <a:endParaRPr lang="ko-KR" altLang="ko-KR" sz="900" b="1" kern="1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장르</a:t>
                      </a:r>
                      <a:r>
                        <a:rPr lang="en-US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보드</a:t>
                      </a:r>
                      <a:endParaRPr lang="en-US" altLang="ko-KR" sz="1200" b="1" kern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앱 스토어 순위</a:t>
                      </a:r>
                      <a:r>
                        <a:rPr lang="en-US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 : 3</a:t>
                      </a: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위</a:t>
                      </a:r>
                      <a:endParaRPr lang="ko-KR" altLang="ko-KR" sz="900" b="1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맑은 고딕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(18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baseline="0" dirty="0">
                          <a:solidFill>
                            <a:sysClr val="windowText" lastClr="000000"/>
                          </a:solidFill>
                          <a:effectLst/>
                        </a:rPr>
                        <a:t>소녀전선</a:t>
                      </a:r>
                      <a:endParaRPr lang="ko-KR" altLang="ko-KR" sz="900" b="1" kern="1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출시일</a:t>
                      </a:r>
                      <a:r>
                        <a:rPr lang="en-US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: 2017.6.29</a:t>
                      </a:r>
                      <a:endParaRPr lang="ko-KR" altLang="ko-KR" sz="900" b="1" kern="1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장르</a:t>
                      </a:r>
                      <a:r>
                        <a:rPr lang="en-US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롤 </a:t>
                      </a:r>
                      <a:r>
                        <a:rPr lang="ko-KR" altLang="en-US" sz="1200" b="1" kern="12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플레잉</a:t>
                      </a:r>
                      <a:endParaRPr lang="en-US" altLang="ko-KR" sz="1200" b="1" kern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앱 스토어 순위</a:t>
                      </a:r>
                      <a:r>
                        <a:rPr lang="en-US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 : 28</a:t>
                      </a: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위</a:t>
                      </a:r>
                      <a:endParaRPr lang="ko-KR" altLang="ko-KR" sz="900" b="1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맑은 고딕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(5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세븐나이츠</a:t>
                      </a:r>
                      <a:r>
                        <a:rPr lang="ko-KR" altLang="en-US" sz="1200" b="1" kern="1200" baseline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="1" kern="1200" baseline="0" dirty="0">
                          <a:solidFill>
                            <a:sysClr val="windowText" lastClr="000000"/>
                          </a:solidFill>
                          <a:effectLst/>
                        </a:rPr>
                        <a:t>for </a:t>
                      </a:r>
                      <a:r>
                        <a:rPr lang="en-US" altLang="ko-KR" sz="1200" b="1" kern="120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kakao</a:t>
                      </a:r>
                      <a:endParaRPr lang="ko-KR" altLang="ko-KR" sz="900" b="1" kern="1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출시일</a:t>
                      </a:r>
                      <a:r>
                        <a:rPr lang="en-US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: 2014.03.7</a:t>
                      </a:r>
                      <a:endParaRPr lang="ko-KR" altLang="ko-KR" sz="900" b="1" kern="1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장르</a:t>
                      </a:r>
                      <a:r>
                        <a:rPr lang="en-US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롤 </a:t>
                      </a:r>
                      <a:r>
                        <a:rPr lang="ko-KR" altLang="en-US" sz="1200" b="1" kern="12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플레잉</a:t>
                      </a:r>
                      <a:endParaRPr lang="en-US" altLang="ko-KR" sz="1200" b="1" kern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앱 스토어 순위</a:t>
                      </a:r>
                      <a:r>
                        <a:rPr lang="en-US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 : 4</a:t>
                      </a:r>
                      <a:r>
                        <a:rPr lang="ko-KR" altLang="ko-KR" sz="1200" b="1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위</a:t>
                      </a:r>
                      <a:endParaRPr lang="ko-KR" altLang="ko-KR" sz="900" b="1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맑은 고딕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419891" y="1030225"/>
            <a:ext cx="901338" cy="5595306"/>
            <a:chOff x="2131990" y="1030225"/>
            <a:chExt cx="901338" cy="5595306"/>
          </a:xfrm>
        </p:grpSpPr>
        <p:pic>
          <p:nvPicPr>
            <p:cNvPr id="9" name="Picture 3" descr="C:\Users\kkm98\Desktop\가마우지\gevolution_0000321075_icon_100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31990" y="1030225"/>
              <a:ext cx="898665" cy="900000"/>
            </a:xfrm>
            <a:prstGeom prst="rect">
              <a:avLst/>
            </a:prstGeom>
            <a:noFill/>
          </p:spPr>
        </p:pic>
        <p:pic>
          <p:nvPicPr>
            <p:cNvPr id="10" name="Picture 4" descr="C:\Users\kkm98\Desktop\가마우지\gevolution_0000252608_icon_10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31990" y="2224600"/>
              <a:ext cx="901338" cy="900000"/>
            </a:xfrm>
            <a:prstGeom prst="rect">
              <a:avLst/>
            </a:prstGeom>
            <a:noFill/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003822"/>
              </p:ext>
            </p:extLst>
          </p:nvPr>
        </p:nvGraphicFramePr>
        <p:xfrm>
          <a:off x="6091200" y="871200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(2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페이트</a:t>
                      </a:r>
                      <a:r>
                        <a:rPr lang="en-US" altLang="ko-KR" sz="1200" kern="1200" baseline="0" dirty="0"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kern="1200" baseline="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그랜드</a:t>
                      </a:r>
                      <a:r>
                        <a:rPr lang="ko-KR" altLang="en-US" sz="1200" kern="1200" baseline="0" dirty="0">
                          <a:solidFill>
                            <a:sysClr val="windowText" lastClr="000000"/>
                          </a:solidFill>
                          <a:effectLst/>
                        </a:rPr>
                        <a:t> 오더</a:t>
                      </a:r>
                      <a:endParaRPr lang="ko-KR" altLang="ko-KR" sz="900" kern="1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출시일</a:t>
                      </a:r>
                      <a:r>
                        <a:rPr lang="en-US" altLang="ko-KR" sz="120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: 2017.11.20</a:t>
                      </a:r>
                      <a:endParaRPr lang="ko-KR" altLang="ko-KR" sz="900" kern="1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장르</a:t>
                      </a:r>
                      <a:r>
                        <a:rPr lang="en-US" altLang="ko-KR" sz="120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롤 </a:t>
                      </a:r>
                      <a:r>
                        <a:rPr lang="ko-KR" altLang="en-US" sz="1200" kern="1200" dirty="0" err="1">
                          <a:solidFill>
                            <a:sysClr val="windowText" lastClr="000000"/>
                          </a:solidFill>
                          <a:effectLst/>
                        </a:rPr>
                        <a:t>플레잉</a:t>
                      </a:r>
                      <a:endParaRPr lang="en-US" altLang="ko-KR" sz="1200" kern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앱 스토어 순위</a:t>
                      </a:r>
                      <a:r>
                        <a:rPr lang="en-US" altLang="ko-KR" sz="120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 : 10</a:t>
                      </a:r>
                      <a:r>
                        <a:rPr lang="ko-KR" altLang="ko-KR" sz="1200" kern="1200" dirty="0">
                          <a:solidFill>
                            <a:sysClr val="windowText" lastClr="000000"/>
                          </a:solidFill>
                          <a:effectLst/>
                        </a:rPr>
                        <a:t>위</a:t>
                      </a:r>
                      <a:endParaRPr lang="ko-KR" altLang="ko-KR" sz="9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(16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클래시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2018.02.18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9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(5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↓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오버히트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2017.11.25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5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(47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좀비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고등학교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2014.3.26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아케이드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126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(3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↑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그랜드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체이스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endParaRPr kumimoji="0" lang="ko-KR" altLang="en-US" sz="1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2018.1.29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11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8010" y="35308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1~10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2" name="Picture 2" descr="C:\Users\PC\Desktop\고양이손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14" y="500888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PC\Desktop\고양이손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61" y="5063211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C\Desktop\고양이손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14" y="2715077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PC\Desktop\고양이손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61" y="389170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7178747" y="978140"/>
            <a:ext cx="900669" cy="5594639"/>
            <a:chOff x="2131990" y="1030892"/>
            <a:chExt cx="900669" cy="5594639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05295129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"/>
        <a:ea typeface="나눔스퀘어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buFont typeface="Arial" pitchFamily="34" charset="0"/>
          <a:buChar char="•"/>
          <a:defRPr dirty="0" smtClean="0">
            <a:latin typeface="a고딕13" charset="-127"/>
            <a:ea typeface="a고딕13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2998</TotalTime>
  <Words>1792</Words>
  <Application>Microsoft Office PowerPoint</Application>
  <PresentationFormat>와이드스크린</PresentationFormat>
  <Paragraphs>396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에스코어 드림 6 Bold</vt:lpstr>
      <vt:lpstr>Arial</vt:lpstr>
      <vt:lpstr>맑은 고딕</vt:lpstr>
      <vt:lpstr>나눔스퀘어</vt:lpstr>
      <vt:lpstr>에스코어 드림 5 Medium</vt:lpstr>
      <vt:lpstr>메인 레이아웃_1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박준기</cp:lastModifiedBy>
  <cp:revision>303</cp:revision>
  <dcterms:created xsi:type="dcterms:W3CDTF">2017-10-13T13:12:51Z</dcterms:created>
  <dcterms:modified xsi:type="dcterms:W3CDTF">2023-06-02T08:15:18Z</dcterms:modified>
</cp:coreProperties>
</file>